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2" r:id="rId4"/>
    <p:sldId id="269" r:id="rId5"/>
    <p:sldId id="268" r:id="rId6"/>
    <p:sldId id="258" r:id="rId7"/>
    <p:sldId id="259" r:id="rId8"/>
    <p:sldId id="261" r:id="rId9"/>
    <p:sldId id="263" r:id="rId10"/>
    <p:sldId id="260" r:id="rId11"/>
    <p:sldId id="267" r:id="rId12"/>
    <p:sldId id="264" r:id="rId13"/>
    <p:sldId id="265" r:id="rId14"/>
    <p:sldId id="266"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F44D"/>
    <a:srgbClr val="19C3FF"/>
    <a:srgbClr val="561AFE"/>
    <a:srgbClr val="F622BE"/>
    <a:srgbClr val="CD2BED"/>
    <a:srgbClr val="E5AD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5" autoAdjust="0"/>
    <p:restoredTop sz="94660"/>
  </p:normalViewPr>
  <p:slideViewPr>
    <p:cSldViewPr snapToGrid="0">
      <p:cViewPr varScale="1">
        <p:scale>
          <a:sx n="105" d="100"/>
          <a:sy n="105" d="100"/>
        </p:scale>
        <p:origin x="138"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i-FI" smtClean="0"/>
              <a:t>Muokkaa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0B2C7F6-500E-4943-9766-470F2EEC1FC0}" type="datetimeFigureOut">
              <a:rPr lang="fi-FI" smtClean="0"/>
              <a:t>26.11.2019</a:t>
            </a:fld>
            <a:endParaRPr lang="fi-FI"/>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fi-FI"/>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FE75830E-6AC7-4CA0-BF0F-6D9D99C4F6A1}" type="slidenum">
              <a:rPr lang="fi-FI" smtClean="0"/>
              <a:t>‹#›</a:t>
            </a:fld>
            <a:endParaRPr lang="fi-FI"/>
          </a:p>
        </p:txBody>
      </p:sp>
    </p:spTree>
    <p:extLst>
      <p:ext uri="{BB962C8B-B14F-4D97-AF65-F5344CB8AC3E}">
        <p14:creationId xmlns:p14="http://schemas.microsoft.com/office/powerpoint/2010/main" val="4131595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0B2C7F6-500E-4943-9766-470F2EEC1FC0}" type="datetimeFigureOut">
              <a:rPr lang="fi-FI" smtClean="0"/>
              <a:t>26.11.2019</a:t>
            </a:fld>
            <a:endParaRPr lang="fi-FI"/>
          </a:p>
        </p:txBody>
      </p:sp>
      <p:sp>
        <p:nvSpPr>
          <p:cNvPr id="6" name="Footer Placeholder 5"/>
          <p:cNvSpPr>
            <a:spLocks noGrp="1"/>
          </p:cNvSpPr>
          <p:nvPr>
            <p:ph type="ftr" sz="quarter" idx="11"/>
          </p:nvPr>
        </p:nvSpPr>
        <p:spPr/>
        <p:txBody>
          <a:bodyPr/>
          <a:lstStyle/>
          <a:p>
            <a:endParaRPr lang="fi-F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4255723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fi-FI" smtClean="0"/>
              <a:t>Muokkaa perustyyl. napsautt.</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4" name="Date Placeholder 3"/>
          <p:cNvSpPr>
            <a:spLocks noGrp="1"/>
          </p:cNvSpPr>
          <p:nvPr>
            <p:ph type="dt" sz="half" idx="10"/>
          </p:nvPr>
        </p:nvSpPr>
        <p:spPr/>
        <p:txBody>
          <a:bodyPr/>
          <a:lstStyle/>
          <a:p>
            <a:fld id="{40B2C7F6-500E-4943-9766-470F2EEC1FC0}" type="datetimeFigureOut">
              <a:rPr lang="fi-FI" smtClean="0"/>
              <a:t>26.11.2019</a:t>
            </a:fld>
            <a:endParaRPr lang="fi-FI"/>
          </a:p>
        </p:txBody>
      </p:sp>
      <p:sp>
        <p:nvSpPr>
          <p:cNvPr id="5" name="Footer Placeholder 4"/>
          <p:cNvSpPr>
            <a:spLocks noGrp="1"/>
          </p:cNvSpPr>
          <p:nvPr>
            <p:ph type="ftr" sz="quarter" idx="11"/>
          </p:nvPr>
        </p:nvSpPr>
        <p:spPr/>
        <p:txBody>
          <a:bodyPr/>
          <a:lstStyle/>
          <a:p>
            <a:endParaRPr lang="fi-F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761285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fi-FI" smtClean="0"/>
              <a:t>Muokkaa perustyyl. napsautt.</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4" name="Date Placeholder 3"/>
          <p:cNvSpPr>
            <a:spLocks noGrp="1"/>
          </p:cNvSpPr>
          <p:nvPr>
            <p:ph type="dt" sz="half" idx="10"/>
          </p:nvPr>
        </p:nvSpPr>
        <p:spPr/>
        <p:txBody>
          <a:bodyPr/>
          <a:lstStyle/>
          <a:p>
            <a:fld id="{40B2C7F6-500E-4943-9766-470F2EEC1FC0}" type="datetimeFigureOut">
              <a:rPr lang="fi-FI" smtClean="0"/>
              <a:t>26.11.2019</a:t>
            </a:fld>
            <a:endParaRPr lang="fi-FI"/>
          </a:p>
        </p:txBody>
      </p:sp>
      <p:sp>
        <p:nvSpPr>
          <p:cNvPr id="5" name="Footer Placeholder 4"/>
          <p:cNvSpPr>
            <a:spLocks noGrp="1"/>
          </p:cNvSpPr>
          <p:nvPr>
            <p:ph type="ftr" sz="quarter" idx="11"/>
          </p:nvPr>
        </p:nvSpPr>
        <p:spPr/>
        <p:txBody>
          <a:bodyPr/>
          <a:lstStyle/>
          <a:p>
            <a:endParaRPr lang="fi-FI"/>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5709116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0B2C7F6-500E-4943-9766-470F2EEC1FC0}" type="datetimeFigureOut">
              <a:rPr lang="fi-FI" smtClean="0"/>
              <a:t>26.11.2019</a:t>
            </a:fld>
            <a:endParaRPr lang="fi-FI"/>
          </a:p>
        </p:txBody>
      </p:sp>
      <p:sp>
        <p:nvSpPr>
          <p:cNvPr id="5" name="Footer Placeholder 4"/>
          <p:cNvSpPr>
            <a:spLocks noGrp="1"/>
          </p:cNvSpPr>
          <p:nvPr>
            <p:ph type="ftr" sz="quarter" idx="11"/>
          </p:nvPr>
        </p:nvSpPr>
        <p:spPr/>
        <p:txBody>
          <a:bodyPr/>
          <a:lstStyle/>
          <a:p>
            <a:endParaRPr lang="fi-FI"/>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41216545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i-FI" smtClean="0"/>
              <a:t>Muokkaa perustyyl. napsautt.</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B2C7F6-500E-4943-9766-470F2EEC1FC0}" type="datetimeFigureOut">
              <a:rPr lang="fi-FI" smtClean="0"/>
              <a:t>26.11.2019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1278714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i-FI" smtClean="0"/>
              <a:t>Muokkaa perustyyl. napsautt.</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B2C7F6-500E-4943-9766-470F2EEC1FC0}" type="datetimeFigureOut">
              <a:rPr lang="fi-FI" smtClean="0"/>
              <a:t>26.11.2019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202918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0B2C7F6-500E-4943-9766-470F2EEC1FC0}" type="datetimeFigureOut">
              <a:rPr lang="fi-FI" smtClean="0"/>
              <a:t>26.11.2019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24201752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fi-FI" smtClean="0"/>
              <a:t>Muokkaa perustyyl. napsautt.</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0B2C7F6-500E-4943-9766-470F2EEC1FC0}" type="datetimeFigureOut">
              <a:rPr lang="fi-FI" smtClean="0"/>
              <a:t>26.11.2019</a:t>
            </a:fld>
            <a:endParaRPr lang="fi-FI"/>
          </a:p>
        </p:txBody>
      </p:sp>
      <p:sp>
        <p:nvSpPr>
          <p:cNvPr id="5" name="Footer Placeholder 4"/>
          <p:cNvSpPr>
            <a:spLocks noGrp="1"/>
          </p:cNvSpPr>
          <p:nvPr>
            <p:ph type="ftr" sz="quarter" idx="11"/>
          </p:nvPr>
        </p:nvSpPr>
        <p:spPr/>
        <p:txBody>
          <a:bodyPr/>
          <a:lstStyle/>
          <a:p>
            <a:endParaRPr lang="fi-F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12628245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0B2C7F6-500E-4943-9766-470F2EEC1FC0}" type="datetimeFigureOut">
              <a:rPr lang="fi-FI" smtClean="0"/>
              <a:t>26.11.2019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10998512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0B2C7F6-500E-4943-9766-470F2EEC1FC0}" type="datetimeFigureOut">
              <a:rPr lang="fi-FI" smtClean="0"/>
              <a:t>26.11.2019</a:t>
            </a:fld>
            <a:endParaRPr lang="fi-FI"/>
          </a:p>
        </p:txBody>
      </p:sp>
      <p:sp>
        <p:nvSpPr>
          <p:cNvPr id="5" name="Footer Placeholder 4"/>
          <p:cNvSpPr>
            <a:spLocks noGrp="1"/>
          </p:cNvSpPr>
          <p:nvPr>
            <p:ph type="ftr" sz="quarter" idx="11"/>
          </p:nvPr>
        </p:nvSpPr>
        <p:spPr/>
        <p:txBody>
          <a:bodyPr/>
          <a:lstStyle/>
          <a:p>
            <a:endParaRPr lang="fi-FI"/>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3435222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0B2C7F6-500E-4943-9766-470F2EEC1FC0}" type="datetimeFigureOut">
              <a:rPr lang="fi-FI" smtClean="0"/>
              <a:t>26.11.2019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30162511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0B2C7F6-500E-4943-9766-470F2EEC1FC0}" type="datetimeFigureOut">
              <a:rPr lang="fi-FI" smtClean="0"/>
              <a:t>26.11.2019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1031609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0B2C7F6-500E-4943-9766-470F2EEC1FC0}" type="datetimeFigureOut">
              <a:rPr lang="fi-FI" smtClean="0"/>
              <a:t>26.11.2019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316124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2C7F6-500E-4943-9766-470F2EEC1FC0}" type="datetimeFigureOut">
              <a:rPr lang="fi-FI" smtClean="0"/>
              <a:t>26.11.2019</a:t>
            </a:fld>
            <a:endParaRPr lang="fi-FI"/>
          </a:p>
        </p:txBody>
      </p:sp>
      <p:sp>
        <p:nvSpPr>
          <p:cNvPr id="3" name="Footer Placeholder 2"/>
          <p:cNvSpPr>
            <a:spLocks noGrp="1"/>
          </p:cNvSpPr>
          <p:nvPr>
            <p:ph type="ftr" sz="quarter" idx="11"/>
          </p:nvPr>
        </p:nvSpPr>
        <p:spPr/>
        <p:txBody>
          <a:bodyPr/>
          <a:lstStyle/>
          <a:p>
            <a:endParaRPr lang="fi-FI"/>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1108603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fi-FI" smtClean="0"/>
              <a:t>Muokkaa perustyyl. napsautt.</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0B2C7F6-500E-4943-9766-470F2EEC1FC0}" type="datetimeFigureOut">
              <a:rPr lang="fi-FI" smtClean="0"/>
              <a:t>26.11.2019</a:t>
            </a:fld>
            <a:endParaRPr lang="fi-FI"/>
          </a:p>
        </p:txBody>
      </p:sp>
      <p:sp>
        <p:nvSpPr>
          <p:cNvPr id="6" name="Footer Placeholder 5"/>
          <p:cNvSpPr>
            <a:spLocks noGrp="1"/>
          </p:cNvSpPr>
          <p:nvPr>
            <p:ph type="ftr" sz="quarter" idx="11"/>
          </p:nvPr>
        </p:nvSpPr>
        <p:spPr/>
        <p:txBody>
          <a:bodyPr/>
          <a:lstStyle/>
          <a:p>
            <a:endParaRPr lang="fi-FI"/>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8484392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0B2C7F6-500E-4943-9766-470F2EEC1FC0}" type="datetimeFigureOut">
              <a:rPr lang="fi-FI" smtClean="0"/>
              <a:t>26.11.2019</a:t>
            </a:fld>
            <a:endParaRPr lang="fi-FI"/>
          </a:p>
        </p:txBody>
      </p:sp>
      <p:sp>
        <p:nvSpPr>
          <p:cNvPr id="6" name="Footer Placeholder 5"/>
          <p:cNvSpPr>
            <a:spLocks noGrp="1"/>
          </p:cNvSpPr>
          <p:nvPr>
            <p:ph type="ftr" sz="quarter" idx="11"/>
          </p:nvPr>
        </p:nvSpPr>
        <p:spPr/>
        <p:txBody>
          <a:bodyPr/>
          <a:lstStyle/>
          <a:p>
            <a:endParaRPr lang="fi-F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75830E-6AC7-4CA0-BF0F-6D9D99C4F6A1}" type="slidenum">
              <a:rPr lang="fi-FI" smtClean="0"/>
              <a:t>‹#›</a:t>
            </a:fld>
            <a:endParaRPr lang="fi-FI"/>
          </a:p>
        </p:txBody>
      </p:sp>
    </p:spTree>
    <p:extLst>
      <p:ext uri="{BB962C8B-B14F-4D97-AF65-F5344CB8AC3E}">
        <p14:creationId xmlns:p14="http://schemas.microsoft.com/office/powerpoint/2010/main" val="1123782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0B2C7F6-500E-4943-9766-470F2EEC1FC0}" type="datetimeFigureOut">
              <a:rPr lang="fi-FI" smtClean="0"/>
              <a:t>26.11.2019</a:t>
            </a:fld>
            <a:endParaRPr lang="fi-FI"/>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fi-FI"/>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E75830E-6AC7-4CA0-BF0F-6D9D99C4F6A1}" type="slidenum">
              <a:rPr lang="fi-FI" smtClean="0"/>
              <a:t>‹#›</a:t>
            </a:fld>
            <a:endParaRPr lang="fi-FI"/>
          </a:p>
        </p:txBody>
      </p:sp>
    </p:spTree>
    <p:extLst>
      <p:ext uri="{BB962C8B-B14F-4D97-AF65-F5344CB8AC3E}">
        <p14:creationId xmlns:p14="http://schemas.microsoft.com/office/powerpoint/2010/main" val="21847290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Kuntosaliharjoittelu</a:t>
            </a:r>
            <a:endParaRPr lang="fi-FI" dirty="0"/>
          </a:p>
        </p:txBody>
      </p:sp>
      <p:sp>
        <p:nvSpPr>
          <p:cNvPr id="3" name="Alaotsikko 2"/>
          <p:cNvSpPr>
            <a:spLocks noGrp="1"/>
          </p:cNvSpPr>
          <p:nvPr>
            <p:ph type="subTitle" idx="1"/>
          </p:nvPr>
        </p:nvSpPr>
        <p:spPr/>
        <p:txBody>
          <a:bodyPr/>
          <a:lstStyle/>
          <a:p>
            <a:r>
              <a:rPr lang="fi-FI" dirty="0" smtClean="0"/>
              <a:t>Samuli Tuikkanen</a:t>
            </a:r>
            <a:endParaRPr lang="fi-FI" dirty="0"/>
          </a:p>
        </p:txBody>
      </p:sp>
    </p:spTree>
    <p:extLst>
      <p:ext uri="{BB962C8B-B14F-4D97-AF65-F5344CB8AC3E}">
        <p14:creationId xmlns:p14="http://schemas.microsoft.com/office/powerpoint/2010/main" val="3832673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Harjoittelun säännöllisyys</a:t>
            </a:r>
            <a:endParaRPr lang="fi-FI" dirty="0"/>
          </a:p>
        </p:txBody>
      </p:sp>
      <p:pic>
        <p:nvPicPr>
          <p:cNvPr id="5" name="Kuva 4"/>
          <p:cNvPicPr>
            <a:picLocks noChangeAspect="1"/>
          </p:cNvPicPr>
          <p:nvPr/>
        </p:nvPicPr>
        <p:blipFill>
          <a:blip r:embed="rId2"/>
          <a:stretch>
            <a:fillRect/>
          </a:stretch>
        </p:blipFill>
        <p:spPr>
          <a:xfrm>
            <a:off x="8148055" y="2435552"/>
            <a:ext cx="3536621" cy="1794616"/>
          </a:xfrm>
          <a:prstGeom prst="rect">
            <a:avLst/>
          </a:prstGeom>
        </p:spPr>
      </p:pic>
      <p:pic>
        <p:nvPicPr>
          <p:cNvPr id="6" name="Kuva 5"/>
          <p:cNvPicPr>
            <a:picLocks noChangeAspect="1"/>
          </p:cNvPicPr>
          <p:nvPr/>
        </p:nvPicPr>
        <p:blipFill>
          <a:blip r:embed="rId3"/>
          <a:stretch>
            <a:fillRect/>
          </a:stretch>
        </p:blipFill>
        <p:spPr>
          <a:xfrm>
            <a:off x="552006" y="2630011"/>
            <a:ext cx="7169819" cy="3796425"/>
          </a:xfrm>
          <a:prstGeom prst="rect">
            <a:avLst/>
          </a:prstGeom>
        </p:spPr>
      </p:pic>
      <p:pic>
        <p:nvPicPr>
          <p:cNvPr id="8" name="Kuva 7"/>
          <p:cNvPicPr>
            <a:picLocks noChangeAspect="1"/>
          </p:cNvPicPr>
          <p:nvPr/>
        </p:nvPicPr>
        <p:blipFill>
          <a:blip r:embed="rId4"/>
          <a:stretch>
            <a:fillRect/>
          </a:stretch>
        </p:blipFill>
        <p:spPr>
          <a:xfrm>
            <a:off x="8577490" y="4293169"/>
            <a:ext cx="3253968" cy="2419742"/>
          </a:xfrm>
          <a:prstGeom prst="rect">
            <a:avLst/>
          </a:prstGeom>
        </p:spPr>
      </p:pic>
    </p:spTree>
    <p:extLst>
      <p:ext uri="{BB962C8B-B14F-4D97-AF65-F5344CB8AC3E}">
        <p14:creationId xmlns:p14="http://schemas.microsoft.com/office/powerpoint/2010/main" val="2291807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Kuinka usein salille?</a:t>
            </a:r>
            <a:endParaRPr lang="fi-FI" dirty="0"/>
          </a:p>
        </p:txBody>
      </p:sp>
      <p:sp>
        <p:nvSpPr>
          <p:cNvPr id="3" name="Sisällön paikkamerkki 2"/>
          <p:cNvSpPr>
            <a:spLocks noGrp="1"/>
          </p:cNvSpPr>
          <p:nvPr>
            <p:ph idx="1"/>
          </p:nvPr>
        </p:nvSpPr>
        <p:spPr>
          <a:xfrm>
            <a:off x="199506" y="2709950"/>
            <a:ext cx="4256115" cy="3749039"/>
          </a:xfrm>
        </p:spPr>
        <p:txBody>
          <a:bodyPr>
            <a:normAutofit/>
          </a:bodyPr>
          <a:lstStyle/>
          <a:p>
            <a:pPr>
              <a:buFontTx/>
              <a:buChar char="-"/>
            </a:pPr>
            <a:r>
              <a:rPr lang="fi-FI" dirty="0" smtClean="0"/>
              <a:t>Optimaalinen harjoittelutiheys on yksilöllistä</a:t>
            </a:r>
          </a:p>
          <a:p>
            <a:pPr>
              <a:buFontTx/>
              <a:buChar char="-"/>
            </a:pPr>
            <a:r>
              <a:rPr lang="fi-FI" dirty="0" smtClean="0"/>
              <a:t>Lihasta tulisi harjoittaa ~2-3 kertaa viikossa</a:t>
            </a:r>
            <a:endParaRPr lang="fi-FI" dirty="0"/>
          </a:p>
          <a:p>
            <a:pPr>
              <a:buFontTx/>
              <a:buChar char="-"/>
            </a:pPr>
            <a:r>
              <a:rPr lang="fi-FI" dirty="0" smtClean="0"/>
              <a:t>Kyse on nimenomaa </a:t>
            </a:r>
            <a:r>
              <a:rPr lang="fi-FI" u="sng" dirty="0" smtClean="0"/>
              <a:t>saman lihaksen </a:t>
            </a:r>
            <a:r>
              <a:rPr lang="fi-FI" dirty="0" smtClean="0"/>
              <a:t>harjoittamisesta 2-3 kertaa viikossa</a:t>
            </a:r>
          </a:p>
          <a:p>
            <a:pPr>
              <a:buFontTx/>
              <a:buChar char="-"/>
            </a:pPr>
            <a:r>
              <a:rPr lang="fi-FI" dirty="0" smtClean="0"/>
              <a:t>Mitä harvemmin </a:t>
            </a:r>
            <a:r>
              <a:rPr lang="fi-FI" u="sng" dirty="0" smtClean="0"/>
              <a:t>sama lihas </a:t>
            </a:r>
            <a:r>
              <a:rPr lang="fi-FI" dirty="0" smtClean="0"/>
              <a:t>saa harjoitusta sitä raskaampi harjoituksen tulisi olla.</a:t>
            </a:r>
          </a:p>
        </p:txBody>
      </p:sp>
      <p:sp>
        <p:nvSpPr>
          <p:cNvPr id="4" name="Tekstiruutu 3"/>
          <p:cNvSpPr txBox="1"/>
          <p:nvPr/>
        </p:nvSpPr>
        <p:spPr>
          <a:xfrm>
            <a:off x="8601236" y="5413923"/>
            <a:ext cx="2096910" cy="1477328"/>
          </a:xfrm>
          <a:prstGeom prst="rect">
            <a:avLst/>
          </a:prstGeom>
          <a:noFill/>
        </p:spPr>
        <p:txBody>
          <a:bodyPr wrap="square" rtlCol="0">
            <a:spAutoFit/>
          </a:bodyPr>
          <a:lstStyle/>
          <a:p>
            <a:r>
              <a:rPr lang="fi-FI" dirty="0" smtClean="0">
                <a:solidFill>
                  <a:schemeClr val="bg1">
                    <a:lumMod val="75000"/>
                  </a:schemeClr>
                </a:solidFill>
              </a:rPr>
              <a:t>ESIM.</a:t>
            </a:r>
            <a:endParaRPr lang="fi-FI" dirty="0">
              <a:solidFill>
                <a:schemeClr val="bg1">
                  <a:lumMod val="75000"/>
                </a:schemeClr>
              </a:solidFill>
            </a:endParaRPr>
          </a:p>
          <a:p>
            <a:r>
              <a:rPr lang="fi-FI" dirty="0" smtClean="0">
                <a:solidFill>
                  <a:schemeClr val="bg1">
                    <a:lumMod val="75000"/>
                  </a:schemeClr>
                </a:solidFill>
              </a:rPr>
              <a:t>Ma: Jalat ja keskivartalo</a:t>
            </a:r>
          </a:p>
          <a:p>
            <a:r>
              <a:rPr lang="fi-FI" dirty="0" smtClean="0">
                <a:solidFill>
                  <a:schemeClr val="bg1">
                    <a:lumMod val="75000"/>
                  </a:schemeClr>
                </a:solidFill>
              </a:rPr>
              <a:t>To: Ylävartalo</a:t>
            </a:r>
          </a:p>
          <a:p>
            <a:endParaRPr lang="fi-FI" dirty="0"/>
          </a:p>
        </p:txBody>
      </p:sp>
      <p:sp>
        <p:nvSpPr>
          <p:cNvPr id="5" name="Tekstiruutu 4"/>
          <p:cNvSpPr txBox="1"/>
          <p:nvPr/>
        </p:nvSpPr>
        <p:spPr>
          <a:xfrm>
            <a:off x="5051701" y="3938138"/>
            <a:ext cx="3549535" cy="646331"/>
          </a:xfrm>
          <a:prstGeom prst="rect">
            <a:avLst/>
          </a:prstGeom>
          <a:noFill/>
        </p:spPr>
        <p:txBody>
          <a:bodyPr wrap="square" rtlCol="0">
            <a:spAutoFit/>
          </a:bodyPr>
          <a:lstStyle/>
          <a:p>
            <a:r>
              <a:rPr lang="fi-FI" dirty="0" smtClean="0">
                <a:solidFill>
                  <a:srgbClr val="00B050"/>
                </a:solidFill>
              </a:rPr>
              <a:t>ESIM.</a:t>
            </a:r>
            <a:endParaRPr lang="fi-FI" dirty="0">
              <a:solidFill>
                <a:srgbClr val="00B050"/>
              </a:solidFill>
            </a:endParaRPr>
          </a:p>
          <a:p>
            <a:r>
              <a:rPr lang="fi-FI" b="1" dirty="0" smtClean="0">
                <a:solidFill>
                  <a:srgbClr val="00B050"/>
                </a:solidFill>
              </a:rPr>
              <a:t>Ma, Ke, Pe: </a:t>
            </a:r>
            <a:r>
              <a:rPr lang="fi-FI" dirty="0" smtClean="0">
                <a:solidFill>
                  <a:srgbClr val="00B050"/>
                </a:solidFill>
              </a:rPr>
              <a:t>Koko vartalo</a:t>
            </a:r>
            <a:endParaRPr lang="fi-FI" dirty="0">
              <a:solidFill>
                <a:srgbClr val="00B050"/>
              </a:solidFill>
            </a:endParaRPr>
          </a:p>
        </p:txBody>
      </p:sp>
      <p:sp>
        <p:nvSpPr>
          <p:cNvPr id="12" name="Tekstiruutu 11"/>
          <p:cNvSpPr txBox="1"/>
          <p:nvPr/>
        </p:nvSpPr>
        <p:spPr>
          <a:xfrm>
            <a:off x="5018617" y="2779556"/>
            <a:ext cx="3549535" cy="1477328"/>
          </a:xfrm>
          <a:prstGeom prst="rect">
            <a:avLst/>
          </a:prstGeom>
          <a:noFill/>
        </p:spPr>
        <p:txBody>
          <a:bodyPr wrap="square" rtlCol="0">
            <a:spAutoFit/>
          </a:bodyPr>
          <a:lstStyle/>
          <a:p>
            <a:r>
              <a:rPr lang="fi-FI" dirty="0" smtClean="0">
                <a:solidFill>
                  <a:srgbClr val="00B050"/>
                </a:solidFill>
              </a:rPr>
              <a:t>ESIM.</a:t>
            </a:r>
            <a:endParaRPr lang="fi-FI" dirty="0">
              <a:solidFill>
                <a:srgbClr val="00B050"/>
              </a:solidFill>
            </a:endParaRPr>
          </a:p>
          <a:p>
            <a:r>
              <a:rPr lang="fi-FI" b="1" dirty="0" smtClean="0">
                <a:solidFill>
                  <a:srgbClr val="00B050"/>
                </a:solidFill>
              </a:rPr>
              <a:t>Ma &amp; To: </a:t>
            </a:r>
            <a:r>
              <a:rPr lang="fi-FI" dirty="0" smtClean="0">
                <a:solidFill>
                  <a:srgbClr val="00B050"/>
                </a:solidFill>
              </a:rPr>
              <a:t>Jalat ja keskivartalo</a:t>
            </a:r>
          </a:p>
          <a:p>
            <a:r>
              <a:rPr lang="fi-FI" b="1" dirty="0" smtClean="0">
                <a:solidFill>
                  <a:srgbClr val="00B050"/>
                </a:solidFill>
              </a:rPr>
              <a:t>Ti &amp; Pe: </a:t>
            </a:r>
            <a:r>
              <a:rPr lang="fi-FI" dirty="0" smtClean="0">
                <a:solidFill>
                  <a:srgbClr val="00B050"/>
                </a:solidFill>
              </a:rPr>
              <a:t>Ylävartalo</a:t>
            </a:r>
          </a:p>
          <a:p>
            <a:endParaRPr lang="fi-FI" dirty="0" smtClean="0"/>
          </a:p>
          <a:p>
            <a:endParaRPr lang="fi-FI" dirty="0"/>
          </a:p>
        </p:txBody>
      </p:sp>
      <p:sp>
        <p:nvSpPr>
          <p:cNvPr id="17" name="Tekstiruutu 16"/>
          <p:cNvSpPr txBox="1"/>
          <p:nvPr/>
        </p:nvSpPr>
        <p:spPr>
          <a:xfrm>
            <a:off x="5051701" y="4894548"/>
            <a:ext cx="3219463" cy="923330"/>
          </a:xfrm>
          <a:prstGeom prst="rect">
            <a:avLst/>
          </a:prstGeom>
          <a:noFill/>
        </p:spPr>
        <p:txBody>
          <a:bodyPr wrap="square" rtlCol="0">
            <a:spAutoFit/>
          </a:bodyPr>
          <a:lstStyle/>
          <a:p>
            <a:r>
              <a:rPr lang="fi-FI" dirty="0">
                <a:solidFill>
                  <a:srgbClr val="00B050"/>
                </a:solidFill>
              </a:rPr>
              <a:t>ESIM.</a:t>
            </a:r>
          </a:p>
          <a:p>
            <a:r>
              <a:rPr lang="fi-FI" b="1" dirty="0">
                <a:solidFill>
                  <a:srgbClr val="00B050"/>
                </a:solidFill>
              </a:rPr>
              <a:t>Ma &amp; To: </a:t>
            </a:r>
            <a:r>
              <a:rPr lang="fi-FI" dirty="0">
                <a:solidFill>
                  <a:srgbClr val="00B050"/>
                </a:solidFill>
              </a:rPr>
              <a:t>Työntävät lihakset</a:t>
            </a:r>
          </a:p>
          <a:p>
            <a:r>
              <a:rPr lang="fi-FI" b="1" dirty="0">
                <a:solidFill>
                  <a:srgbClr val="00B050"/>
                </a:solidFill>
              </a:rPr>
              <a:t>Ti &amp; Pe: </a:t>
            </a:r>
            <a:r>
              <a:rPr lang="fi-FI" dirty="0">
                <a:solidFill>
                  <a:srgbClr val="00B050"/>
                </a:solidFill>
              </a:rPr>
              <a:t>Vetävät lihakset</a:t>
            </a:r>
          </a:p>
        </p:txBody>
      </p:sp>
      <p:sp>
        <p:nvSpPr>
          <p:cNvPr id="18" name="Tekstiruutu 17"/>
          <p:cNvSpPr txBox="1"/>
          <p:nvPr/>
        </p:nvSpPr>
        <p:spPr>
          <a:xfrm>
            <a:off x="8601237" y="2652692"/>
            <a:ext cx="2529506" cy="2308324"/>
          </a:xfrm>
          <a:prstGeom prst="rect">
            <a:avLst/>
          </a:prstGeom>
          <a:noFill/>
        </p:spPr>
        <p:txBody>
          <a:bodyPr wrap="square" rtlCol="0">
            <a:spAutoFit/>
          </a:bodyPr>
          <a:lstStyle/>
          <a:p>
            <a:r>
              <a:rPr lang="fi-FI" dirty="0" smtClean="0">
                <a:solidFill>
                  <a:schemeClr val="bg1">
                    <a:lumMod val="75000"/>
                  </a:schemeClr>
                </a:solidFill>
              </a:rPr>
              <a:t>ESIM.</a:t>
            </a:r>
            <a:endParaRPr lang="fi-FI" dirty="0">
              <a:solidFill>
                <a:schemeClr val="bg1">
                  <a:lumMod val="75000"/>
                </a:schemeClr>
              </a:solidFill>
            </a:endParaRPr>
          </a:p>
          <a:p>
            <a:r>
              <a:rPr lang="fi-FI" dirty="0" smtClean="0">
                <a:solidFill>
                  <a:schemeClr val="bg1">
                    <a:lumMod val="75000"/>
                  </a:schemeClr>
                </a:solidFill>
              </a:rPr>
              <a:t>Ma: Rinta</a:t>
            </a:r>
          </a:p>
          <a:p>
            <a:r>
              <a:rPr lang="fi-FI" dirty="0" smtClean="0">
                <a:solidFill>
                  <a:schemeClr val="bg1">
                    <a:lumMod val="75000"/>
                  </a:schemeClr>
                </a:solidFill>
              </a:rPr>
              <a:t>Ti: Jalat </a:t>
            </a:r>
          </a:p>
          <a:p>
            <a:r>
              <a:rPr lang="fi-FI" dirty="0" smtClean="0">
                <a:solidFill>
                  <a:schemeClr val="bg1">
                    <a:lumMod val="75000"/>
                  </a:schemeClr>
                </a:solidFill>
              </a:rPr>
              <a:t>Ke: Olkavarret</a:t>
            </a:r>
          </a:p>
          <a:p>
            <a:r>
              <a:rPr lang="fi-FI" dirty="0" smtClean="0">
                <a:solidFill>
                  <a:schemeClr val="bg1">
                    <a:lumMod val="75000"/>
                  </a:schemeClr>
                </a:solidFill>
              </a:rPr>
              <a:t>To: Selkä</a:t>
            </a:r>
          </a:p>
          <a:p>
            <a:r>
              <a:rPr lang="fi-FI" dirty="0" smtClean="0">
                <a:solidFill>
                  <a:schemeClr val="bg1">
                    <a:lumMod val="75000"/>
                  </a:schemeClr>
                </a:solidFill>
              </a:rPr>
              <a:t>Pe: Olkapäät</a:t>
            </a:r>
          </a:p>
          <a:p>
            <a:r>
              <a:rPr lang="fi-FI" dirty="0" smtClean="0">
                <a:solidFill>
                  <a:schemeClr val="bg1">
                    <a:lumMod val="75000"/>
                  </a:schemeClr>
                </a:solidFill>
              </a:rPr>
              <a:t>La: Keskivartalo</a:t>
            </a:r>
          </a:p>
          <a:p>
            <a:r>
              <a:rPr lang="fi-FI" dirty="0" smtClean="0">
                <a:solidFill>
                  <a:schemeClr val="bg1">
                    <a:lumMod val="75000"/>
                  </a:schemeClr>
                </a:solidFill>
              </a:rPr>
              <a:t>Su: Lepopäivä</a:t>
            </a:r>
            <a:endParaRPr lang="fi-FI" dirty="0">
              <a:solidFill>
                <a:schemeClr val="bg1">
                  <a:lumMod val="75000"/>
                </a:schemeClr>
              </a:solidFill>
            </a:endParaRPr>
          </a:p>
        </p:txBody>
      </p:sp>
      <p:cxnSp>
        <p:nvCxnSpPr>
          <p:cNvPr id="36" name="Suora yhdysviiva 35"/>
          <p:cNvCxnSpPr/>
          <p:nvPr/>
        </p:nvCxnSpPr>
        <p:spPr>
          <a:xfrm flipH="1">
            <a:off x="9410009" y="2652692"/>
            <a:ext cx="931024" cy="190261"/>
          </a:xfrm>
          <a:prstGeom prst="line">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Tekstiruutu 38"/>
          <p:cNvSpPr txBox="1"/>
          <p:nvPr/>
        </p:nvSpPr>
        <p:spPr>
          <a:xfrm>
            <a:off x="10462235" y="2296585"/>
            <a:ext cx="1666033" cy="2123658"/>
          </a:xfrm>
          <a:prstGeom prst="rect">
            <a:avLst/>
          </a:prstGeom>
          <a:noFill/>
        </p:spPr>
        <p:txBody>
          <a:bodyPr wrap="square" rtlCol="0">
            <a:spAutoFit/>
          </a:bodyPr>
          <a:lstStyle/>
          <a:p>
            <a:r>
              <a:rPr lang="fi-FI" sz="1200" dirty="0" smtClean="0"/>
              <a:t>Tämä vaatii sen, että teet todella kovia treenejä ja olet hyvin perillä siitä, mitä liikkeitä kannattaa tällaiseen treenijakoon valita. Muutoin treenaat samaa lihasta liian harvoin.</a:t>
            </a:r>
            <a:endParaRPr lang="fi-FI" sz="1200" dirty="0"/>
          </a:p>
        </p:txBody>
      </p:sp>
      <p:cxnSp>
        <p:nvCxnSpPr>
          <p:cNvPr id="47" name="Suora nuoliyhdysviiva 46"/>
          <p:cNvCxnSpPr/>
          <p:nvPr/>
        </p:nvCxnSpPr>
        <p:spPr>
          <a:xfrm flipH="1">
            <a:off x="9634451" y="5494713"/>
            <a:ext cx="706582" cy="49876"/>
          </a:xfrm>
          <a:prstGeom prst="straightConnector1">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1" name="Tekstiruutu 50"/>
          <p:cNvSpPr txBox="1"/>
          <p:nvPr/>
        </p:nvSpPr>
        <p:spPr>
          <a:xfrm>
            <a:off x="10398503" y="4584469"/>
            <a:ext cx="1729765" cy="2308324"/>
          </a:xfrm>
          <a:prstGeom prst="rect">
            <a:avLst/>
          </a:prstGeom>
          <a:noFill/>
        </p:spPr>
        <p:txBody>
          <a:bodyPr wrap="square" rtlCol="0">
            <a:spAutoFit/>
          </a:bodyPr>
          <a:lstStyle/>
          <a:p>
            <a:r>
              <a:rPr lang="fi-FI" sz="1200" dirty="0" smtClean="0"/>
              <a:t>Et kehity kovin hyvin tällä tavalla, mikäli nämä ovat ainoat harjoitukset, joissa käytät voimaa. Treenaat liian harvoin samaa lihasta. Treenaa koko vartalo kerralla tai käy useammin</a:t>
            </a:r>
            <a:r>
              <a:rPr lang="fi-FI" sz="1200" dirty="0" smtClean="0"/>
              <a:t>.</a:t>
            </a:r>
          </a:p>
          <a:p>
            <a:r>
              <a:rPr lang="fi-FI" sz="1200" dirty="0" smtClean="0"/>
              <a:t>Toki tämäkin tyhjää on tyhjää parempi.</a:t>
            </a:r>
            <a:endParaRPr lang="fi-FI" sz="1200" dirty="0"/>
          </a:p>
        </p:txBody>
      </p:sp>
    </p:spTree>
    <p:extLst>
      <p:ext uri="{BB962C8B-B14F-4D97-AF65-F5344CB8AC3E}">
        <p14:creationId xmlns:p14="http://schemas.microsoft.com/office/powerpoint/2010/main" val="119516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Nousujohteisuus on avain kehitykseen</a:t>
            </a:r>
            <a:endParaRPr lang="fi-FI" dirty="0"/>
          </a:p>
        </p:txBody>
      </p:sp>
      <p:sp>
        <p:nvSpPr>
          <p:cNvPr id="3" name="Sisällön paikkamerkki 2"/>
          <p:cNvSpPr>
            <a:spLocks noGrp="1"/>
          </p:cNvSpPr>
          <p:nvPr>
            <p:ph idx="1"/>
          </p:nvPr>
        </p:nvSpPr>
        <p:spPr>
          <a:xfrm>
            <a:off x="642207" y="2467034"/>
            <a:ext cx="8493247" cy="3814392"/>
          </a:xfrm>
        </p:spPr>
        <p:txBody>
          <a:bodyPr>
            <a:normAutofit/>
          </a:bodyPr>
          <a:lstStyle/>
          <a:p>
            <a:r>
              <a:rPr lang="fi-FI" sz="2400" dirty="0" smtClean="0"/>
              <a:t>Pyri järjestelmällisesti olemaan parempi kuin aiemmin</a:t>
            </a:r>
            <a:endParaRPr lang="fi-FI" sz="2400" dirty="0"/>
          </a:p>
          <a:p>
            <a:r>
              <a:rPr lang="fi-FI" sz="2400" dirty="0" smtClean="0"/>
              <a:t>Voit tehdä progressiota esimerkiksi:</a:t>
            </a:r>
          </a:p>
          <a:p>
            <a:pPr lvl="1"/>
            <a:r>
              <a:rPr lang="fi-FI" sz="2000" dirty="0" smtClean="0"/>
              <a:t>Lisäämällä toistojen määrää</a:t>
            </a:r>
          </a:p>
          <a:p>
            <a:pPr lvl="1"/>
            <a:r>
              <a:rPr lang="fi-FI" sz="2000" dirty="0" smtClean="0"/>
              <a:t>Lisäämällä kuormaa</a:t>
            </a:r>
          </a:p>
          <a:p>
            <a:pPr lvl="1"/>
            <a:r>
              <a:rPr lang="fi-FI" sz="2000" dirty="0" smtClean="0"/>
              <a:t>Lisäämällä sarjojen määrää</a:t>
            </a:r>
          </a:p>
          <a:p>
            <a:pPr lvl="1"/>
            <a:r>
              <a:rPr lang="fi-FI" sz="2000" dirty="0" smtClean="0"/>
              <a:t>Lisäämällä kiihtyvyyttä</a:t>
            </a:r>
          </a:p>
          <a:p>
            <a:pPr lvl="1"/>
            <a:r>
              <a:rPr lang="fi-FI" sz="2000" dirty="0" smtClean="0"/>
              <a:t>Hidastamalla jarrutusta</a:t>
            </a:r>
          </a:p>
          <a:p>
            <a:pPr lvl="1"/>
            <a:r>
              <a:rPr lang="fi-FI" sz="2000" dirty="0" smtClean="0"/>
              <a:t>Harjoittelemalla useammin</a:t>
            </a:r>
          </a:p>
        </p:txBody>
      </p:sp>
      <p:pic>
        <p:nvPicPr>
          <p:cNvPr id="4" name="Kuva 3"/>
          <p:cNvPicPr>
            <a:picLocks noChangeAspect="1"/>
          </p:cNvPicPr>
          <p:nvPr/>
        </p:nvPicPr>
        <p:blipFill>
          <a:blip r:embed="rId2"/>
          <a:stretch>
            <a:fillRect/>
          </a:stretch>
        </p:blipFill>
        <p:spPr>
          <a:xfrm>
            <a:off x="6191739" y="3601784"/>
            <a:ext cx="5431985" cy="2679641"/>
          </a:xfrm>
          <a:prstGeom prst="rect">
            <a:avLst/>
          </a:prstGeom>
        </p:spPr>
      </p:pic>
    </p:spTree>
    <p:extLst>
      <p:ext uri="{BB962C8B-B14F-4D97-AF65-F5344CB8AC3E}">
        <p14:creationId xmlns:p14="http://schemas.microsoft.com/office/powerpoint/2010/main" val="30190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Jos nousujohteisuutta ei pysty tehdä</a:t>
            </a:r>
            <a:endParaRPr lang="fi-FI" dirty="0"/>
          </a:p>
        </p:txBody>
      </p:sp>
      <p:sp>
        <p:nvSpPr>
          <p:cNvPr id="3" name="Sisällön paikkamerkki 2"/>
          <p:cNvSpPr>
            <a:spLocks noGrp="1"/>
          </p:cNvSpPr>
          <p:nvPr>
            <p:ph idx="1"/>
          </p:nvPr>
        </p:nvSpPr>
        <p:spPr>
          <a:xfrm>
            <a:off x="1711547" y="3035762"/>
            <a:ext cx="8604548" cy="3298536"/>
          </a:xfrm>
        </p:spPr>
        <p:txBody>
          <a:bodyPr>
            <a:normAutofit/>
          </a:bodyPr>
          <a:lstStyle/>
          <a:p>
            <a:r>
              <a:rPr lang="fi-FI" sz="3100" dirty="0" smtClean="0"/>
              <a:t>Mikäli kehitys polkee paikoillaan on aika tehdä muutoksia</a:t>
            </a:r>
            <a:endParaRPr lang="fi-FI" sz="2300" dirty="0" smtClean="0"/>
          </a:p>
          <a:p>
            <a:pPr lvl="1"/>
            <a:r>
              <a:rPr lang="fi-FI" sz="2300" dirty="0" smtClean="0"/>
              <a:t>Valitse uusia liikkeitä, jotka harjoittavat samaa lihasta hieman eri kulmasta</a:t>
            </a:r>
          </a:p>
          <a:p>
            <a:pPr lvl="1"/>
            <a:r>
              <a:rPr lang="fi-FI" sz="2300" dirty="0" smtClean="0"/>
              <a:t>Tai käytä </a:t>
            </a:r>
            <a:r>
              <a:rPr lang="fi-FI" sz="2300" dirty="0" smtClean="0"/>
              <a:t>tehometodia 1-3 treenissä </a:t>
            </a:r>
            <a:r>
              <a:rPr lang="fi-FI" sz="2300" dirty="0" smtClean="0"/>
              <a:t>ja siirry sitten taas takaisin perusharjoitteluun ja </a:t>
            </a:r>
            <a:r>
              <a:rPr lang="fi-FI" sz="2300" dirty="0" smtClean="0"/>
              <a:t>kokeile tehdä harjoitusohjelman </a:t>
            </a:r>
            <a:r>
              <a:rPr lang="fi-FI" sz="2300" dirty="0" smtClean="0"/>
              <a:t>progressio uudelleen.</a:t>
            </a:r>
            <a:endParaRPr lang="fi-FI" dirty="0"/>
          </a:p>
        </p:txBody>
      </p:sp>
    </p:spTree>
    <p:extLst>
      <p:ext uri="{BB962C8B-B14F-4D97-AF65-F5344CB8AC3E}">
        <p14:creationId xmlns:p14="http://schemas.microsoft.com/office/powerpoint/2010/main" val="312707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Esimerkkejä tehometodeista</a:t>
            </a:r>
            <a:endParaRPr lang="fi-FI" dirty="0"/>
          </a:p>
        </p:txBody>
      </p:sp>
      <p:sp>
        <p:nvSpPr>
          <p:cNvPr id="3" name="Sisällön paikkamerkki 2"/>
          <p:cNvSpPr>
            <a:spLocks noGrp="1"/>
          </p:cNvSpPr>
          <p:nvPr>
            <p:ph idx="1"/>
          </p:nvPr>
        </p:nvSpPr>
        <p:spPr/>
        <p:txBody>
          <a:bodyPr>
            <a:normAutofit lnSpcReduction="10000"/>
          </a:bodyPr>
          <a:lstStyle/>
          <a:p>
            <a:r>
              <a:rPr lang="fi-FI" dirty="0" smtClean="0"/>
              <a:t>Yliladattu eksentrinen harjoittelu = Valitse paino jota et jaksa nostaa, mutta jota vastaan jaksat jarruttaa hitaasti. Tee pelkästään eksentrinen- eli jarrutusvaihe.</a:t>
            </a:r>
          </a:p>
          <a:p>
            <a:r>
              <a:rPr lang="fi-FI" dirty="0" smtClean="0"/>
              <a:t>Pakkotoistot = Sarjan lopuksi kaveri avustaa nostossa juuri sen verran, että pystyt nostamaan vielä lisää </a:t>
            </a:r>
          </a:p>
          <a:p>
            <a:r>
              <a:rPr lang="fi-FI" dirty="0" smtClean="0"/>
              <a:t>Supersarjat = Harjoittele samaa lihasta kahdella vuorotellen ilman taukoja tehtävällä liikkeellä</a:t>
            </a:r>
          </a:p>
          <a:p>
            <a:r>
              <a:rPr lang="fi-FI" dirty="0" smtClean="0"/>
              <a:t>Jättiläissarjat = Harjoittele samaa lihasta kolmella vuorotellen ilman taukoja tehtävällä liikkeellä</a:t>
            </a:r>
          </a:p>
          <a:p>
            <a:r>
              <a:rPr lang="fi-FI" dirty="0" smtClean="0"/>
              <a:t>Pudotussarja = Väsytä lihas uupumukseen asti, jonka jälkeen kevennä painoja ja jatka lisää toistoja ilman taukoa</a:t>
            </a:r>
          </a:p>
          <a:p>
            <a:pPr marL="0" indent="0">
              <a:buNone/>
            </a:pPr>
            <a:endParaRPr lang="fi-FI" dirty="0"/>
          </a:p>
        </p:txBody>
      </p:sp>
    </p:spTree>
    <p:extLst>
      <p:ext uri="{BB962C8B-B14F-4D97-AF65-F5344CB8AC3E}">
        <p14:creationId xmlns:p14="http://schemas.microsoft.com/office/powerpoint/2010/main" val="105804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Urbaanilegendat 1</a:t>
            </a:r>
            <a:endParaRPr lang="fi-FI" dirty="0"/>
          </a:p>
        </p:txBody>
      </p:sp>
      <p:sp>
        <p:nvSpPr>
          <p:cNvPr id="3" name="Sisällön paikkamerkki 2"/>
          <p:cNvSpPr>
            <a:spLocks noGrp="1"/>
          </p:cNvSpPr>
          <p:nvPr>
            <p:ph idx="1"/>
          </p:nvPr>
        </p:nvSpPr>
        <p:spPr>
          <a:xfrm>
            <a:off x="770907" y="2554423"/>
            <a:ext cx="10713957" cy="3992681"/>
          </a:xfrm>
        </p:spPr>
        <p:txBody>
          <a:bodyPr>
            <a:normAutofit fontScale="92500" lnSpcReduction="10000"/>
          </a:bodyPr>
          <a:lstStyle/>
          <a:p>
            <a:r>
              <a:rPr lang="fi-FI" sz="3500" dirty="0" smtClean="0">
                <a:latin typeface="Chiller" panose="04020404031007020602" pitchFamily="82" charset="0"/>
              </a:rPr>
              <a:t>”</a:t>
            </a:r>
            <a:r>
              <a:rPr lang="fi-FI" sz="3000" dirty="0" smtClean="0">
                <a:latin typeface="Chiller" panose="04020404031007020602" pitchFamily="82" charset="0"/>
              </a:rPr>
              <a:t>Voimaharjoitteleville naisille kasvaa isot miesmäiset lihakset”</a:t>
            </a:r>
            <a:endParaRPr lang="fi-FI" sz="3000" dirty="0">
              <a:latin typeface="Chiller" panose="04020404031007020602" pitchFamily="82" charset="0"/>
            </a:endParaRPr>
          </a:p>
          <a:p>
            <a:r>
              <a:rPr lang="fi-FI" sz="2000" dirty="0" smtClean="0"/>
              <a:t>Ei pidä paikkaansa. Nähdessäsi mediassa tai internetissä tällaisia naisia, on usein kyse dopingin käytöstä. Eräs doping aine on testosteroni, eli mieshormoni. Kyseessä voi olla myös kauneusleikkaukset tai kuvanmuokkaus. Lihaskasvu ei tapahdu vahingossa vaan vaatii kärsivällistä säännöllistä harjoittelua lihaskasvua tavoitellen.</a:t>
            </a:r>
          </a:p>
          <a:p>
            <a:endParaRPr lang="fi-FI" sz="2000" dirty="0"/>
          </a:p>
          <a:p>
            <a:r>
              <a:rPr lang="fi-FI" sz="3200" dirty="0" smtClean="0">
                <a:latin typeface="Chiller" panose="04020404031007020602" pitchFamily="82" charset="0"/>
              </a:rPr>
              <a:t>”Eihän tämän ikäisenä enää noin raskaita painoja kannata nostella”</a:t>
            </a:r>
          </a:p>
          <a:p>
            <a:r>
              <a:rPr lang="fi-FI" sz="2000" dirty="0" smtClean="0"/>
              <a:t>Ei pidä paikkaansa. Ikä ei vaikuta voimaharjoittelun peruspiirteisiin mitenkään. Ei tulisi siis puhua iän vaikutuksesta, sillä usein näin sanovat tarkoittavat, että sairaudet ja kuntotaso vaikuttavat harjoitteluun. Ikäihmistenkin tulee haastaa omat voimatasonsa kehittyäkseen.</a:t>
            </a:r>
          </a:p>
          <a:p>
            <a:endParaRPr lang="fi-FI" dirty="0"/>
          </a:p>
          <a:p>
            <a:pPr marL="0" indent="0">
              <a:buNone/>
            </a:pPr>
            <a:endParaRPr lang="fi-FI" dirty="0" smtClean="0"/>
          </a:p>
        </p:txBody>
      </p:sp>
      <p:cxnSp>
        <p:nvCxnSpPr>
          <p:cNvPr id="10" name="Suora yhdysviiva 9"/>
          <p:cNvCxnSpPr/>
          <p:nvPr/>
        </p:nvCxnSpPr>
        <p:spPr>
          <a:xfrm flipH="1" flipV="1">
            <a:off x="1271016" y="2788921"/>
            <a:ext cx="5888736" cy="36576"/>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1" name="Suora yhdysviiva 10"/>
          <p:cNvCxnSpPr/>
          <p:nvPr/>
        </p:nvCxnSpPr>
        <p:spPr>
          <a:xfrm flipH="1" flipV="1">
            <a:off x="1271016" y="4946904"/>
            <a:ext cx="7470647" cy="18288"/>
          </a:xfrm>
          <a:prstGeom prst="line">
            <a:avLst/>
          </a:prstGeom>
          <a:ln w="190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6530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Urbaanilegendat 2</a:t>
            </a:r>
            <a:endParaRPr lang="fi-FI" dirty="0"/>
          </a:p>
        </p:txBody>
      </p:sp>
      <p:sp>
        <p:nvSpPr>
          <p:cNvPr id="3" name="Sisällön paikkamerkki 2"/>
          <p:cNvSpPr>
            <a:spLocks noGrp="1"/>
          </p:cNvSpPr>
          <p:nvPr>
            <p:ph idx="1"/>
          </p:nvPr>
        </p:nvSpPr>
        <p:spPr>
          <a:xfrm>
            <a:off x="770907" y="2554423"/>
            <a:ext cx="10046445" cy="3590345"/>
          </a:xfrm>
        </p:spPr>
        <p:txBody>
          <a:bodyPr>
            <a:normAutofit/>
          </a:bodyPr>
          <a:lstStyle/>
          <a:p>
            <a:r>
              <a:rPr lang="fi-FI" sz="2800" dirty="0" smtClean="0">
                <a:latin typeface="Chiller" panose="04020404031007020602" pitchFamily="82" charset="0"/>
              </a:rPr>
              <a:t>”Voimaharjoittelu tekee kankeaksi”</a:t>
            </a:r>
            <a:endParaRPr lang="fi-FI" sz="2800" dirty="0">
              <a:latin typeface="Chiller" panose="04020404031007020602" pitchFamily="82" charset="0"/>
            </a:endParaRPr>
          </a:p>
          <a:p>
            <a:r>
              <a:rPr lang="fi-FI" sz="2000" dirty="0" smtClean="0"/>
              <a:t>Ei pidä paikkaansa. Kyseessä on laiminlyöty liikkuvuusharjoittelu ja runsas istuminen.</a:t>
            </a:r>
          </a:p>
          <a:p>
            <a:endParaRPr lang="fi-FI" sz="2000" dirty="0"/>
          </a:p>
          <a:p>
            <a:r>
              <a:rPr lang="fi-FI" sz="3200" dirty="0" smtClean="0">
                <a:latin typeface="Chiller" panose="04020404031007020602" pitchFamily="82" charset="0"/>
              </a:rPr>
              <a:t>”Kaikki katsovat minua arvostelevasti kuntosalilla”</a:t>
            </a:r>
          </a:p>
          <a:p>
            <a:r>
              <a:rPr lang="fi-FI" sz="2000" dirty="0" smtClean="0"/>
              <a:t>Yleensä ihmiset keskittyvät omiin treeneihinsä. Kuntosali on tarkoitettu kaikille. Olet juuri oikeassa paikassa, kun tarkoituksenasi on harjoitella lihaskuntoa. Rohkeasti salille vain, koska se kannattaa!</a:t>
            </a:r>
          </a:p>
        </p:txBody>
      </p:sp>
      <p:cxnSp>
        <p:nvCxnSpPr>
          <p:cNvPr id="10" name="Suora yhdysviiva 9"/>
          <p:cNvCxnSpPr/>
          <p:nvPr/>
        </p:nvCxnSpPr>
        <p:spPr>
          <a:xfrm flipH="1" flipV="1">
            <a:off x="1271016" y="2788921"/>
            <a:ext cx="3703320" cy="54863"/>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1" name="Suora yhdysviiva 10"/>
          <p:cNvCxnSpPr/>
          <p:nvPr/>
        </p:nvCxnSpPr>
        <p:spPr>
          <a:xfrm flipH="1">
            <a:off x="1033272" y="4604004"/>
            <a:ext cx="6373369" cy="4572"/>
          </a:xfrm>
          <a:prstGeom prst="line">
            <a:avLst/>
          </a:prstGeom>
          <a:ln w="190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5211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Liikkeet</a:t>
            </a:r>
            <a:endParaRPr lang="fi-FI" dirty="0"/>
          </a:p>
        </p:txBody>
      </p:sp>
      <p:sp>
        <p:nvSpPr>
          <p:cNvPr id="3" name="Sisällön paikkamerkki 2"/>
          <p:cNvSpPr>
            <a:spLocks noGrp="1"/>
          </p:cNvSpPr>
          <p:nvPr>
            <p:ph idx="1"/>
          </p:nvPr>
        </p:nvSpPr>
        <p:spPr>
          <a:xfrm>
            <a:off x="680321" y="2550518"/>
            <a:ext cx="10822317" cy="3243531"/>
          </a:xfrm>
        </p:spPr>
        <p:txBody>
          <a:bodyPr>
            <a:normAutofit/>
          </a:bodyPr>
          <a:lstStyle/>
          <a:p>
            <a:r>
              <a:rPr lang="fi-FI" sz="3200" dirty="0" smtClean="0">
                <a:solidFill>
                  <a:schemeClr val="tx1"/>
                </a:solidFill>
              </a:rPr>
              <a:t>Valitse 5-6 itsellesi olennaisinta liikettä harjoiteltavaksi</a:t>
            </a:r>
          </a:p>
          <a:p>
            <a:endParaRPr lang="fi-FI" sz="3200" dirty="0">
              <a:solidFill>
                <a:schemeClr val="tx1"/>
              </a:solidFill>
            </a:endParaRPr>
          </a:p>
          <a:p>
            <a:r>
              <a:rPr lang="fi-FI" sz="3200" dirty="0" smtClean="0">
                <a:solidFill>
                  <a:schemeClr val="tx1"/>
                </a:solidFill>
              </a:rPr>
              <a:t>Harjoittele tärkeintä liikettä ensimmäisenä</a:t>
            </a:r>
          </a:p>
          <a:p>
            <a:endParaRPr lang="fi-FI" sz="3200" dirty="0">
              <a:solidFill>
                <a:schemeClr val="tx1"/>
              </a:solidFill>
            </a:endParaRPr>
          </a:p>
          <a:p>
            <a:r>
              <a:rPr lang="fi-FI" sz="3200" dirty="0" smtClean="0">
                <a:solidFill>
                  <a:schemeClr val="tx1"/>
                </a:solidFill>
              </a:rPr>
              <a:t>Huomioi tukilihasten väsyminen (turvallisuus)</a:t>
            </a:r>
            <a:endParaRPr lang="fi-FI" sz="3200" dirty="0">
              <a:solidFill>
                <a:schemeClr val="tx1"/>
              </a:solidFill>
            </a:endParaRPr>
          </a:p>
        </p:txBody>
      </p:sp>
    </p:spTree>
    <p:extLst>
      <p:ext uri="{BB962C8B-B14F-4D97-AF65-F5344CB8AC3E}">
        <p14:creationId xmlns:p14="http://schemas.microsoft.com/office/powerpoint/2010/main" val="250655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Kuntosalilta terveyttä</a:t>
            </a:r>
            <a:endParaRPr lang="fi-FI" dirty="0"/>
          </a:p>
        </p:txBody>
      </p:sp>
      <p:sp>
        <p:nvSpPr>
          <p:cNvPr id="3" name="Sisällön paikkamerkki 2"/>
          <p:cNvSpPr>
            <a:spLocks noGrp="1"/>
          </p:cNvSpPr>
          <p:nvPr>
            <p:ph idx="1"/>
          </p:nvPr>
        </p:nvSpPr>
        <p:spPr>
          <a:xfrm>
            <a:off x="1154953" y="2791506"/>
            <a:ext cx="9227643" cy="3216187"/>
          </a:xfrm>
        </p:spPr>
        <p:txBody>
          <a:bodyPr>
            <a:normAutofit/>
          </a:bodyPr>
          <a:lstStyle/>
          <a:p>
            <a:r>
              <a:rPr lang="fi-FI" sz="3200" dirty="0" smtClean="0"/>
              <a:t>Harjoittele varsinkin ryhtiä tukevia lihaksia:</a:t>
            </a:r>
          </a:p>
          <a:p>
            <a:pPr lvl="1"/>
            <a:r>
              <a:rPr lang="fi-FI" sz="2800" dirty="0" smtClean="0"/>
              <a:t>Pakarat</a:t>
            </a:r>
          </a:p>
          <a:p>
            <a:pPr lvl="1"/>
            <a:r>
              <a:rPr lang="fi-FI" sz="2800" dirty="0" smtClean="0"/>
              <a:t>Yläselkä</a:t>
            </a:r>
          </a:p>
          <a:p>
            <a:pPr lvl="1"/>
            <a:r>
              <a:rPr lang="fi-FI" sz="2800" dirty="0" smtClean="0"/>
              <a:t>Olkapään takaosat</a:t>
            </a:r>
          </a:p>
          <a:p>
            <a:pPr lvl="1"/>
            <a:r>
              <a:rPr lang="fi-FI" sz="2800" dirty="0" smtClean="0"/>
              <a:t>Vatsalihakset</a:t>
            </a:r>
          </a:p>
          <a:p>
            <a:pPr lvl="1"/>
            <a:endParaRPr lang="fi-FI" dirty="0"/>
          </a:p>
        </p:txBody>
      </p:sp>
    </p:spTree>
    <p:extLst>
      <p:ext uri="{BB962C8B-B14F-4D97-AF65-F5344CB8AC3E}">
        <p14:creationId xmlns:p14="http://schemas.microsoft.com/office/powerpoint/2010/main" val="335507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Liikkeiden tekniikka</a:t>
            </a:r>
            <a:endParaRPr lang="fi-FI" dirty="0"/>
          </a:p>
        </p:txBody>
      </p:sp>
      <p:sp>
        <p:nvSpPr>
          <p:cNvPr id="3" name="Sisällön paikkamerkki 2"/>
          <p:cNvSpPr>
            <a:spLocks noGrp="1"/>
          </p:cNvSpPr>
          <p:nvPr>
            <p:ph idx="1"/>
          </p:nvPr>
        </p:nvSpPr>
        <p:spPr/>
        <p:txBody>
          <a:bodyPr/>
          <a:lstStyle/>
          <a:p>
            <a:r>
              <a:rPr lang="fi-FI" dirty="0" smtClean="0"/>
              <a:t>On olennaisen tärkeää harjoitella liikkeitä hyvällä tekniikalla.</a:t>
            </a:r>
          </a:p>
          <a:p>
            <a:r>
              <a:rPr lang="fi-FI" dirty="0" smtClean="0"/>
              <a:t>Liikkeiden harjoittelu huonossa ryhdissä tai virheellisellä tekniikalla voi olla vaarallista</a:t>
            </a:r>
          </a:p>
          <a:p>
            <a:r>
              <a:rPr lang="fi-FI" dirty="0" smtClean="0"/>
              <a:t>Onneksi liikkeiden turvallisen tekniikan oppiminen ei ole rakettitiedettä, se vain vaatii ihan vähän opettelua</a:t>
            </a:r>
          </a:p>
          <a:p>
            <a:endParaRPr lang="fi-FI" dirty="0"/>
          </a:p>
          <a:p>
            <a:r>
              <a:rPr lang="fi-FI" dirty="0" smtClean="0"/>
              <a:t>Yleissääntönä voisi sanoa, että lähes kaikki lihaskuntoharjoitteet suoritetaan pitäen selkä neutraaliasennossa (ei pyöreänä, eikä notkolla). Polvet ja varpaat osoittavat lähes aina samaan suuntaan (ei pihtipolvia).</a:t>
            </a:r>
          </a:p>
        </p:txBody>
      </p:sp>
    </p:spTree>
    <p:extLst>
      <p:ext uri="{BB962C8B-B14F-4D97-AF65-F5344CB8AC3E}">
        <p14:creationId xmlns:p14="http://schemas.microsoft.com/office/powerpoint/2010/main" val="218810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17052" y="2603500"/>
            <a:ext cx="11030989" cy="3669284"/>
          </a:xfrm>
        </p:spPr>
        <p:txBody>
          <a:bodyPr>
            <a:normAutofit/>
          </a:bodyPr>
          <a:lstStyle/>
          <a:p>
            <a:r>
              <a:rPr lang="fi-FI" dirty="0" smtClean="0"/>
              <a:t>Pystysoutu 							</a:t>
            </a:r>
            <a:r>
              <a:rPr lang="fi-FI" dirty="0" smtClean="0">
                <a:sym typeface="Wingdings" panose="05000000000000000000" pitchFamily="2" charset="2"/>
              </a:rPr>
              <a:t> Vaihda vipunostoihin tai taljavetoon kohti kasvoja</a:t>
            </a:r>
          </a:p>
          <a:p>
            <a:r>
              <a:rPr lang="fi-FI" dirty="0" smtClean="0">
                <a:sym typeface="Wingdings" panose="05000000000000000000" pitchFamily="2" charset="2"/>
              </a:rPr>
              <a:t>Pystypunnerrus niskan takaa 			 Vaihda pystypunnerrukseen käsipainoilla</a:t>
            </a:r>
          </a:p>
          <a:p>
            <a:r>
              <a:rPr lang="fi-FI" dirty="0" smtClean="0">
                <a:sym typeface="Wingdings" panose="05000000000000000000" pitchFamily="2" charset="2"/>
              </a:rPr>
              <a:t>Ylätaljan veto niskan taakse 			 Vaihda ylätaljan vetoon kohti rintaa</a:t>
            </a:r>
          </a:p>
          <a:p>
            <a:r>
              <a:rPr lang="fi-FI" dirty="0" smtClean="0">
                <a:sym typeface="Wingdings" panose="05000000000000000000" pitchFamily="2" charset="2"/>
              </a:rPr>
              <a:t>Polvenojennuslaite 					 Vaihda kyykkyihin, askelkyykkyihin </a:t>
            </a:r>
            <a:endParaRPr lang="fi-FI" dirty="0">
              <a:sym typeface="Wingdings" panose="05000000000000000000" pitchFamily="2" charset="2"/>
            </a:endParaRPr>
          </a:p>
          <a:p>
            <a:r>
              <a:rPr lang="fi-FI" dirty="0" smtClean="0">
                <a:sym typeface="Wingdings" panose="05000000000000000000" pitchFamily="2" charset="2"/>
              </a:rPr>
              <a:t>Istumaan nousu 						 Vaihda voimapyörään tai kapteenin tuoli –vatsoihin </a:t>
            </a:r>
          </a:p>
          <a:p>
            <a:pPr marL="0" indent="0">
              <a:buNone/>
            </a:pPr>
            <a:endParaRPr lang="fi-FI" dirty="0" smtClean="0">
              <a:sym typeface="Wingdings" panose="05000000000000000000" pitchFamily="2" charset="2"/>
            </a:endParaRPr>
          </a:p>
          <a:p>
            <a:pPr marL="0" indent="0">
              <a:buNone/>
            </a:pPr>
            <a:r>
              <a:rPr lang="fi-FI" dirty="0" smtClean="0">
                <a:sym typeface="Wingdings" panose="05000000000000000000" pitchFamily="2" charset="2"/>
              </a:rPr>
              <a:t>Kuitenkin</a:t>
            </a:r>
          </a:p>
          <a:p>
            <a:pPr marL="0" indent="0">
              <a:buNone/>
            </a:pPr>
            <a:r>
              <a:rPr lang="fi-FI" sz="2800" dirty="0" smtClean="0">
                <a:sym typeface="Wingdings" panose="05000000000000000000" pitchFamily="2" charset="2"/>
              </a:rPr>
              <a:t>Harjoittelematta jättäminen				 Harjoittele</a:t>
            </a:r>
            <a:endParaRPr lang="fi-FI" sz="2800" dirty="0" smtClean="0">
              <a:sym typeface="Wingdings" panose="05000000000000000000" pitchFamily="2" charset="2"/>
            </a:endParaRPr>
          </a:p>
        </p:txBody>
      </p:sp>
      <p:cxnSp>
        <p:nvCxnSpPr>
          <p:cNvPr id="9" name="Suora yhdysviiva 8"/>
          <p:cNvCxnSpPr/>
          <p:nvPr/>
        </p:nvCxnSpPr>
        <p:spPr>
          <a:xfrm>
            <a:off x="856211" y="2809702"/>
            <a:ext cx="1238596" cy="8313"/>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uora yhdysviiva 9"/>
          <p:cNvCxnSpPr/>
          <p:nvPr/>
        </p:nvCxnSpPr>
        <p:spPr>
          <a:xfrm>
            <a:off x="2721033" y="3211484"/>
            <a:ext cx="1238596" cy="8313"/>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1" name="Suora yhdysviiva 10"/>
          <p:cNvCxnSpPr/>
          <p:nvPr/>
        </p:nvCxnSpPr>
        <p:spPr>
          <a:xfrm flipV="1">
            <a:off x="2569150" y="3603489"/>
            <a:ext cx="1422345" cy="7546"/>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3" name="Suora yhdysviiva 12"/>
          <p:cNvCxnSpPr/>
          <p:nvPr/>
        </p:nvCxnSpPr>
        <p:spPr>
          <a:xfrm flipV="1">
            <a:off x="959252" y="4015047"/>
            <a:ext cx="2066581" cy="14395"/>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8" name="Otsikko 7"/>
          <p:cNvSpPr>
            <a:spLocks noGrp="1"/>
          </p:cNvSpPr>
          <p:nvPr>
            <p:ph type="title"/>
          </p:nvPr>
        </p:nvSpPr>
        <p:spPr/>
        <p:txBody>
          <a:bodyPr/>
          <a:lstStyle/>
          <a:p>
            <a:r>
              <a:rPr lang="fi-FI" dirty="0" smtClean="0"/>
              <a:t>Kaikki liikkeet eivät ole yhtä hyviä, vaikka tekniikka olisi kunnossa.</a:t>
            </a:r>
            <a:endParaRPr lang="fi-FI" dirty="0"/>
          </a:p>
        </p:txBody>
      </p:sp>
      <p:cxnSp>
        <p:nvCxnSpPr>
          <p:cNvPr id="16" name="Suora yhdysviiva 15"/>
          <p:cNvCxnSpPr/>
          <p:nvPr/>
        </p:nvCxnSpPr>
        <p:spPr>
          <a:xfrm>
            <a:off x="959252" y="4433454"/>
            <a:ext cx="1911964"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0" name="Suora yhdysviiva 19"/>
          <p:cNvCxnSpPr/>
          <p:nvPr/>
        </p:nvCxnSpPr>
        <p:spPr>
          <a:xfrm>
            <a:off x="773758" y="5714446"/>
            <a:ext cx="4504149" cy="9698"/>
          </a:xfrm>
          <a:prstGeom prst="line">
            <a:avLst/>
          </a:prstGeom>
          <a:ln w="571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3584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Sarjat ja toistot</a:t>
            </a:r>
            <a:endParaRPr lang="fi-FI" dirty="0"/>
          </a:p>
        </p:txBody>
      </p:sp>
      <p:pic>
        <p:nvPicPr>
          <p:cNvPr id="7" name="Kuva 6"/>
          <p:cNvPicPr>
            <a:picLocks noChangeAspect="1"/>
          </p:cNvPicPr>
          <p:nvPr/>
        </p:nvPicPr>
        <p:blipFill>
          <a:blip r:embed="rId2"/>
          <a:stretch>
            <a:fillRect/>
          </a:stretch>
        </p:blipFill>
        <p:spPr>
          <a:xfrm>
            <a:off x="526496" y="2705685"/>
            <a:ext cx="11057553" cy="2917447"/>
          </a:xfrm>
          <a:prstGeom prst="rect">
            <a:avLst/>
          </a:prstGeom>
          <a:effectLst>
            <a:glow rad="279400">
              <a:srgbClr val="FFFF00">
                <a:alpha val="83000"/>
              </a:srgbClr>
            </a:glow>
          </a:effectLst>
        </p:spPr>
      </p:pic>
    </p:spTree>
    <p:extLst>
      <p:ext uri="{BB962C8B-B14F-4D97-AF65-F5344CB8AC3E}">
        <p14:creationId xmlns:p14="http://schemas.microsoft.com/office/powerpoint/2010/main" val="401955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Suoritustempo</a:t>
            </a:r>
            <a:endParaRPr lang="fi-FI" dirty="0"/>
          </a:p>
        </p:txBody>
      </p:sp>
      <p:sp>
        <p:nvSpPr>
          <p:cNvPr id="3" name="Sisällön paikkamerkki 2"/>
          <p:cNvSpPr>
            <a:spLocks noGrp="1"/>
          </p:cNvSpPr>
          <p:nvPr>
            <p:ph idx="1"/>
          </p:nvPr>
        </p:nvSpPr>
        <p:spPr>
          <a:xfrm>
            <a:off x="680321" y="2336873"/>
            <a:ext cx="11010326" cy="3599316"/>
          </a:xfrm>
        </p:spPr>
        <p:txBody>
          <a:bodyPr>
            <a:normAutofit/>
          </a:bodyPr>
          <a:lstStyle/>
          <a:p>
            <a:pPr marL="0" indent="0">
              <a:buNone/>
            </a:pPr>
            <a:endParaRPr lang="fi-FI" dirty="0"/>
          </a:p>
          <a:p>
            <a:pPr marL="0" indent="0">
              <a:buNone/>
            </a:pPr>
            <a:r>
              <a:rPr lang="fi-FI" sz="3600" dirty="0" smtClean="0">
                <a:solidFill>
                  <a:schemeClr val="tx1"/>
                </a:solidFill>
              </a:rPr>
              <a:t>Hidas jarrutus + Mahdollisimman nopea kiihdytys</a:t>
            </a:r>
          </a:p>
          <a:p>
            <a:pPr marL="0" indent="0">
              <a:buNone/>
            </a:pPr>
            <a:endParaRPr lang="fi-FI" sz="3600" dirty="0"/>
          </a:p>
          <a:p>
            <a:pPr marL="0" indent="0">
              <a:buNone/>
            </a:pPr>
            <a:endParaRPr lang="fi-FI" sz="3600" dirty="0" smtClean="0"/>
          </a:p>
          <a:p>
            <a:pPr marL="0" indent="0">
              <a:buNone/>
            </a:pPr>
            <a:r>
              <a:rPr lang="fi-FI" dirty="0" smtClean="0"/>
              <a:t>(paitsi pikavoima: sarja läpi mahdollisimman nopeasti)</a:t>
            </a:r>
            <a:endParaRPr lang="fi-FI" dirty="0"/>
          </a:p>
        </p:txBody>
      </p:sp>
    </p:spTree>
    <p:extLst>
      <p:ext uri="{BB962C8B-B14F-4D97-AF65-F5344CB8AC3E}">
        <p14:creationId xmlns:p14="http://schemas.microsoft.com/office/powerpoint/2010/main" val="73659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54953" y="973668"/>
            <a:ext cx="4356385" cy="706964"/>
          </a:xfrm>
        </p:spPr>
        <p:txBody>
          <a:bodyPr/>
          <a:lstStyle/>
          <a:p>
            <a:r>
              <a:rPr lang="fi-FI" dirty="0" smtClean="0"/>
              <a:t>Kuorman arviointi</a:t>
            </a:r>
            <a:endParaRPr lang="fi-FI" dirty="0"/>
          </a:p>
        </p:txBody>
      </p:sp>
      <p:pic>
        <p:nvPicPr>
          <p:cNvPr id="4" name="Kuva 3"/>
          <p:cNvPicPr>
            <a:picLocks noChangeAspect="1"/>
          </p:cNvPicPr>
          <p:nvPr/>
        </p:nvPicPr>
        <p:blipFill>
          <a:blip r:embed="rId2"/>
          <a:stretch>
            <a:fillRect/>
          </a:stretch>
        </p:blipFill>
        <p:spPr>
          <a:xfrm>
            <a:off x="6051758" y="2447835"/>
            <a:ext cx="3220430" cy="3864516"/>
          </a:xfrm>
          <a:prstGeom prst="rect">
            <a:avLst/>
          </a:prstGeom>
        </p:spPr>
      </p:pic>
      <p:sp>
        <p:nvSpPr>
          <p:cNvPr id="5" name="Tekstiruutu 4"/>
          <p:cNvSpPr txBox="1"/>
          <p:nvPr/>
        </p:nvSpPr>
        <p:spPr>
          <a:xfrm>
            <a:off x="1227251" y="2447835"/>
            <a:ext cx="4558251" cy="3539430"/>
          </a:xfrm>
          <a:prstGeom prst="rect">
            <a:avLst/>
          </a:prstGeom>
          <a:noFill/>
        </p:spPr>
        <p:txBody>
          <a:bodyPr wrap="square" rtlCol="0">
            <a:spAutoFit/>
          </a:bodyPr>
          <a:lstStyle/>
          <a:p>
            <a:r>
              <a:rPr lang="fi-FI" sz="2800" dirty="0" smtClean="0"/>
              <a:t>Taulukko kertoo kuinka monta toistoa maksimissaan onnistuu kuinkakin suurella kuormalla yhden toiston ennätyksestä</a:t>
            </a:r>
          </a:p>
          <a:p>
            <a:endParaRPr lang="fi-FI" sz="2800" dirty="0"/>
          </a:p>
          <a:p>
            <a:r>
              <a:rPr lang="fi-FI" sz="2800" dirty="0" smtClean="0"/>
              <a:t>Jätä 1-2 toistoa ”tilaa”</a:t>
            </a:r>
          </a:p>
        </p:txBody>
      </p:sp>
      <p:cxnSp>
        <p:nvCxnSpPr>
          <p:cNvPr id="8" name="Suora nuoliyhdysviiva 7"/>
          <p:cNvCxnSpPr/>
          <p:nvPr/>
        </p:nvCxnSpPr>
        <p:spPr>
          <a:xfrm>
            <a:off x="7922029" y="1680632"/>
            <a:ext cx="0" cy="11872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uora nuoliyhdysviiva 9"/>
          <p:cNvCxnSpPr/>
          <p:nvPr/>
        </p:nvCxnSpPr>
        <p:spPr>
          <a:xfrm flipH="1">
            <a:off x="7448205" y="1680632"/>
            <a:ext cx="473824" cy="11872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kstiruutu 13"/>
          <p:cNvSpPr txBox="1"/>
          <p:nvPr/>
        </p:nvSpPr>
        <p:spPr>
          <a:xfrm>
            <a:off x="6209608" y="572155"/>
            <a:ext cx="4389118" cy="1200329"/>
          </a:xfrm>
          <a:prstGeom prst="rect">
            <a:avLst/>
          </a:prstGeom>
          <a:noFill/>
        </p:spPr>
        <p:txBody>
          <a:bodyPr wrap="square" rtlCol="0">
            <a:spAutoFit/>
          </a:bodyPr>
          <a:lstStyle/>
          <a:p>
            <a:r>
              <a:rPr lang="fi-FI" dirty="0" smtClean="0">
                <a:solidFill>
                  <a:srgbClr val="FFFF00"/>
                </a:solidFill>
              </a:rPr>
              <a:t>Sadalla prosentin kuormalla yhden toiston ennätyksestäsi saat tietysti nostettua juuri yhden kerran, eli ennätyksesi</a:t>
            </a:r>
            <a:endParaRPr lang="fi-FI" dirty="0">
              <a:solidFill>
                <a:srgbClr val="FFFF00"/>
              </a:solidFill>
            </a:endParaRPr>
          </a:p>
        </p:txBody>
      </p:sp>
      <p:cxnSp>
        <p:nvCxnSpPr>
          <p:cNvPr id="17" name="Suora nuoliyhdysviiva 16"/>
          <p:cNvCxnSpPr/>
          <p:nvPr/>
        </p:nvCxnSpPr>
        <p:spPr>
          <a:xfrm flipH="1">
            <a:off x="9035936" y="5032197"/>
            <a:ext cx="662245" cy="3489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p:cNvCxnSpPr/>
          <p:nvPr/>
        </p:nvCxnSpPr>
        <p:spPr>
          <a:xfrm flipH="1">
            <a:off x="7259831" y="5032197"/>
            <a:ext cx="2438350" cy="3489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kstiruutu 21"/>
          <p:cNvSpPr txBox="1"/>
          <p:nvPr/>
        </p:nvSpPr>
        <p:spPr>
          <a:xfrm>
            <a:off x="9731388" y="3789519"/>
            <a:ext cx="2349731" cy="1754326"/>
          </a:xfrm>
          <a:prstGeom prst="rect">
            <a:avLst/>
          </a:prstGeom>
          <a:noFill/>
        </p:spPr>
        <p:txBody>
          <a:bodyPr wrap="square" rtlCol="0">
            <a:spAutoFit/>
          </a:bodyPr>
          <a:lstStyle/>
          <a:p>
            <a:r>
              <a:rPr lang="fi-FI" dirty="0" smtClean="0"/>
              <a:t>75 prosentin kuormalla yhden toiston ennätyksestäsi saat teoriassa nostettua täpärästi 10 toistoa</a:t>
            </a:r>
            <a:endParaRPr lang="fi-FI" dirty="0"/>
          </a:p>
        </p:txBody>
      </p:sp>
    </p:spTree>
    <p:extLst>
      <p:ext uri="{BB962C8B-B14F-4D97-AF65-F5344CB8AC3E}">
        <p14:creationId xmlns:p14="http://schemas.microsoft.com/office/powerpoint/2010/main" val="213136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Esimerkki</a:t>
            </a:r>
            <a:endParaRPr lang="fi-FI" dirty="0"/>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2771222750"/>
              </p:ext>
            </p:extLst>
          </p:nvPr>
        </p:nvGraphicFramePr>
        <p:xfrm>
          <a:off x="546933" y="2597921"/>
          <a:ext cx="8493773" cy="3802878"/>
        </p:xfrm>
        <a:graphic>
          <a:graphicData uri="http://schemas.openxmlformats.org/drawingml/2006/table">
            <a:tbl>
              <a:tblPr>
                <a:tableStyleId>{5C22544A-7EE6-4342-B048-85BDC9FD1C3A}</a:tableStyleId>
              </a:tblPr>
              <a:tblGrid>
                <a:gridCol w="3245937">
                  <a:extLst>
                    <a:ext uri="{9D8B030D-6E8A-4147-A177-3AD203B41FA5}">
                      <a16:colId xmlns:a16="http://schemas.microsoft.com/office/drawing/2014/main" val="2408043251"/>
                    </a:ext>
                  </a:extLst>
                </a:gridCol>
                <a:gridCol w="1415628">
                  <a:extLst>
                    <a:ext uri="{9D8B030D-6E8A-4147-A177-3AD203B41FA5}">
                      <a16:colId xmlns:a16="http://schemas.microsoft.com/office/drawing/2014/main" val="3705761495"/>
                    </a:ext>
                  </a:extLst>
                </a:gridCol>
                <a:gridCol w="958052">
                  <a:extLst>
                    <a:ext uri="{9D8B030D-6E8A-4147-A177-3AD203B41FA5}">
                      <a16:colId xmlns:a16="http://schemas.microsoft.com/office/drawing/2014/main" val="2507235083"/>
                    </a:ext>
                  </a:extLst>
                </a:gridCol>
                <a:gridCol w="958052">
                  <a:extLst>
                    <a:ext uri="{9D8B030D-6E8A-4147-A177-3AD203B41FA5}">
                      <a16:colId xmlns:a16="http://schemas.microsoft.com/office/drawing/2014/main" val="3014880469"/>
                    </a:ext>
                  </a:extLst>
                </a:gridCol>
                <a:gridCol w="958052">
                  <a:extLst>
                    <a:ext uri="{9D8B030D-6E8A-4147-A177-3AD203B41FA5}">
                      <a16:colId xmlns:a16="http://schemas.microsoft.com/office/drawing/2014/main" val="3189700985"/>
                    </a:ext>
                  </a:extLst>
                </a:gridCol>
                <a:gridCol w="958052">
                  <a:extLst>
                    <a:ext uri="{9D8B030D-6E8A-4147-A177-3AD203B41FA5}">
                      <a16:colId xmlns:a16="http://schemas.microsoft.com/office/drawing/2014/main" val="4050551582"/>
                    </a:ext>
                  </a:extLst>
                </a:gridCol>
              </a:tblGrid>
              <a:tr h="633813">
                <a:tc>
                  <a:txBody>
                    <a:bodyPr/>
                    <a:lstStyle/>
                    <a:p>
                      <a:pPr algn="ctr" fontAlgn="b"/>
                      <a:r>
                        <a:rPr lang="fi-FI" sz="1000" b="1" i="0" u="none" strike="noStrike" dirty="0" smtClean="0">
                          <a:solidFill>
                            <a:srgbClr val="000000"/>
                          </a:solidFill>
                          <a:effectLst/>
                          <a:latin typeface="Arial" panose="020B0604020202020204" pitchFamily="34" charset="0"/>
                          <a:cs typeface="Arial" panose="020B0604020202020204" pitchFamily="34" charset="0"/>
                        </a:rPr>
                        <a:t>Liike</a:t>
                      </a:r>
                      <a:endParaRPr lang="fi-FI" sz="1000" b="1" i="0" u="none" strike="noStrike" dirty="0">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i-FI" sz="1000" b="1" i="0" u="none" strike="noStrike" dirty="0" smtClean="0">
                          <a:solidFill>
                            <a:srgbClr val="000000"/>
                          </a:solidFill>
                          <a:effectLst/>
                          <a:latin typeface="Arial" panose="020B0604020202020204" pitchFamily="34" charset="0"/>
                          <a:cs typeface="Arial" panose="020B0604020202020204" pitchFamily="34" charset="0"/>
                        </a:rPr>
                        <a:t>Kuorma</a:t>
                      </a:r>
                      <a:endParaRPr lang="fi-FI" sz="1000" b="1" i="0" u="none" strike="noStrike" dirty="0">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i-FI" sz="1000" b="1" i="0" u="none" strike="noStrike" dirty="0" smtClean="0">
                          <a:solidFill>
                            <a:srgbClr val="000000"/>
                          </a:solidFill>
                          <a:effectLst/>
                          <a:latin typeface="Arial" panose="020B0604020202020204" pitchFamily="34" charset="0"/>
                          <a:cs typeface="Arial" panose="020B0604020202020204" pitchFamily="34" charset="0"/>
                        </a:rPr>
                        <a:t>Viikko 1</a:t>
                      </a:r>
                      <a:endParaRPr lang="fi-FI" sz="1000" b="1" i="0" u="none" strike="noStrike" dirty="0">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i-FI" sz="1000" b="1" i="0" u="none" strike="noStrike" dirty="0" smtClean="0">
                          <a:solidFill>
                            <a:srgbClr val="000000"/>
                          </a:solidFill>
                          <a:effectLst/>
                          <a:latin typeface="Arial" panose="020B0604020202020204" pitchFamily="34" charset="0"/>
                          <a:cs typeface="Arial" panose="020B0604020202020204" pitchFamily="34" charset="0"/>
                        </a:rPr>
                        <a:t>Viikko 2</a:t>
                      </a:r>
                      <a:endParaRPr lang="fi-FI" sz="1000" b="1" i="0" u="none" strike="noStrike" dirty="0">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i-FI" sz="1000" b="1" i="0" u="none" strike="noStrike" dirty="0" smtClean="0">
                          <a:solidFill>
                            <a:srgbClr val="000000"/>
                          </a:solidFill>
                          <a:effectLst/>
                          <a:latin typeface="Arial" panose="020B0604020202020204" pitchFamily="34" charset="0"/>
                          <a:cs typeface="Arial" panose="020B0604020202020204" pitchFamily="34" charset="0"/>
                        </a:rPr>
                        <a:t>Viikko 3</a:t>
                      </a:r>
                      <a:endParaRPr lang="fi-FI" sz="1000" b="1" i="0" u="none" strike="noStrike" dirty="0">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i-FI" sz="1000" b="1" i="0" u="none" strike="noStrike" dirty="0" smtClean="0">
                          <a:solidFill>
                            <a:srgbClr val="000000"/>
                          </a:solidFill>
                          <a:effectLst/>
                          <a:latin typeface="Arial" panose="020B0604020202020204" pitchFamily="34" charset="0"/>
                          <a:cs typeface="Arial" panose="020B0604020202020204" pitchFamily="34" charset="0"/>
                        </a:rPr>
                        <a:t>Viikko 4</a:t>
                      </a:r>
                      <a:endParaRPr lang="fi-FI" sz="1000" b="1" i="0" u="none" strike="noStrike" dirty="0">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30931641"/>
                  </a:ext>
                </a:extLst>
              </a:tr>
              <a:tr h="633813">
                <a:tc>
                  <a:txBody>
                    <a:bodyPr/>
                    <a:lstStyle/>
                    <a:p>
                      <a:pPr algn="ctr" fontAlgn="b"/>
                      <a:r>
                        <a:rPr lang="fi-FI" sz="1000" b="1" u="none" strike="noStrike">
                          <a:effectLst/>
                          <a:latin typeface="Arial" panose="020B0604020202020204" pitchFamily="34" charset="0"/>
                          <a:cs typeface="Arial" panose="020B0604020202020204" pitchFamily="34" charset="0"/>
                        </a:rPr>
                        <a:t>Bulgarialainen askelkyykky käsipainoilla</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effectLst/>
                          <a:latin typeface="Arial" panose="020B0604020202020204" pitchFamily="34" charset="0"/>
                          <a:cs typeface="Arial" panose="020B0604020202020204" pitchFamily="34" charset="0"/>
                        </a:rPr>
                        <a:t>75 %</a:t>
                      </a:r>
                      <a:endParaRPr lang="fi-FI" sz="1000" b="1" i="0" u="none" strike="noStrike" dirty="0">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4x8</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4x9</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4x10</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4x8</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334143"/>
                  </a:ext>
                </a:extLst>
              </a:tr>
              <a:tr h="633813">
                <a:tc>
                  <a:txBody>
                    <a:bodyPr/>
                    <a:lstStyle/>
                    <a:p>
                      <a:pPr algn="ctr" fontAlgn="b"/>
                      <a:r>
                        <a:rPr lang="fi-FI" sz="1000" b="1" u="none" strike="noStrike" dirty="0">
                          <a:effectLst/>
                          <a:latin typeface="Arial" panose="020B0604020202020204" pitchFamily="34" charset="0"/>
                          <a:cs typeface="Arial" panose="020B0604020202020204" pitchFamily="34" charset="0"/>
                        </a:rPr>
                        <a:t>Lantion nosto levypainotangolla</a:t>
                      </a:r>
                      <a:endParaRPr lang="fi-FI" sz="1000" b="1" i="0" u="none" strike="noStrike" dirty="0">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75 %</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4x8</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4x9</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4x10</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4x8</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26633"/>
                  </a:ext>
                </a:extLst>
              </a:tr>
              <a:tr h="633813">
                <a:tc>
                  <a:txBody>
                    <a:bodyPr/>
                    <a:lstStyle/>
                    <a:p>
                      <a:pPr algn="ctr" fontAlgn="b"/>
                      <a:r>
                        <a:rPr lang="fi-FI" sz="1000" b="1" u="none" strike="noStrike">
                          <a:effectLst/>
                          <a:latin typeface="Arial" panose="020B0604020202020204" pitchFamily="34" charset="0"/>
                          <a:cs typeface="Arial" panose="020B0604020202020204" pitchFamily="34" charset="0"/>
                        </a:rPr>
                        <a:t>Tuettu kulmasoutu käsipainolla</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75 %</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4x8</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4x9</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4x10</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4x8</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5721169"/>
                  </a:ext>
                </a:extLst>
              </a:tr>
              <a:tr h="633813">
                <a:tc>
                  <a:txBody>
                    <a:bodyPr/>
                    <a:lstStyle/>
                    <a:p>
                      <a:pPr algn="ctr" fontAlgn="b"/>
                      <a:r>
                        <a:rPr lang="fi-FI" sz="1000" b="1" u="none" strike="noStrike">
                          <a:effectLst/>
                          <a:latin typeface="Arial" panose="020B0604020202020204" pitchFamily="34" charset="0"/>
                          <a:cs typeface="Arial" panose="020B0604020202020204" pitchFamily="34" charset="0"/>
                        </a:rPr>
                        <a:t>Taljaveto kohti kasvoja</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75 %</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4x8</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4x9</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4x10</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effectLst/>
                          <a:latin typeface="Arial" panose="020B0604020202020204" pitchFamily="34" charset="0"/>
                          <a:cs typeface="Arial" panose="020B0604020202020204" pitchFamily="34" charset="0"/>
                        </a:rPr>
                        <a:t>4x8</a:t>
                      </a:r>
                      <a:endParaRPr lang="fi-FI" sz="1000" b="1" i="0" u="none" strike="noStrike" dirty="0">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546716"/>
                  </a:ext>
                </a:extLst>
              </a:tr>
              <a:tr h="633813">
                <a:tc>
                  <a:txBody>
                    <a:bodyPr/>
                    <a:lstStyle/>
                    <a:p>
                      <a:pPr algn="ctr" fontAlgn="b"/>
                      <a:r>
                        <a:rPr lang="fi-FI" sz="1000" b="1" u="none" strike="noStrike">
                          <a:effectLst/>
                          <a:latin typeface="Arial" panose="020B0604020202020204" pitchFamily="34" charset="0"/>
                          <a:cs typeface="Arial" panose="020B0604020202020204" pitchFamily="34" charset="0"/>
                        </a:rPr>
                        <a:t>Jalkojen ja lantion nosto makuulla</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Kehonpainolla</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4x10</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4x11</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a:effectLst/>
                          <a:latin typeface="Arial" panose="020B0604020202020204" pitchFamily="34" charset="0"/>
                          <a:cs typeface="Arial" panose="020B0604020202020204" pitchFamily="34" charset="0"/>
                        </a:rPr>
                        <a:t>4x12</a:t>
                      </a:r>
                      <a:endParaRPr lang="fi-FI" sz="1000" b="1" i="0" u="none" strike="noStrike">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effectLst/>
                          <a:latin typeface="Arial" panose="020B0604020202020204" pitchFamily="34" charset="0"/>
                          <a:cs typeface="Arial" panose="020B0604020202020204" pitchFamily="34" charset="0"/>
                        </a:rPr>
                        <a:t>4x10</a:t>
                      </a:r>
                      <a:endParaRPr lang="fi-FI" sz="1000" b="1" i="0" u="none" strike="noStrike" dirty="0">
                        <a:solidFill>
                          <a:srgbClr val="000000"/>
                        </a:solidFill>
                        <a:effectLst/>
                        <a:latin typeface="Arial" panose="020B0604020202020204" pitchFamily="34" charset="0"/>
                        <a:cs typeface="Arial" panose="020B0604020202020204" pitchFamily="34" charset="0"/>
                      </a:endParaRPr>
                    </a:p>
                  </a:txBody>
                  <a:tcPr marL="6597" marR="6597" marT="65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879233"/>
                  </a:ext>
                </a:extLst>
              </a:tr>
            </a:tbl>
          </a:graphicData>
        </a:graphic>
      </p:graphicFrame>
      <p:sp>
        <p:nvSpPr>
          <p:cNvPr id="7" name="Suorakulmio 6"/>
          <p:cNvSpPr/>
          <p:nvPr/>
        </p:nvSpPr>
        <p:spPr>
          <a:xfrm>
            <a:off x="9254353" y="2975866"/>
            <a:ext cx="2778128" cy="3046988"/>
          </a:xfrm>
          <a:prstGeom prst="rect">
            <a:avLst/>
          </a:prstGeom>
          <a:noFill/>
        </p:spPr>
        <p:txBody>
          <a:bodyPr wrap="square" lIns="91440" tIns="45720" rIns="91440" bIns="45720">
            <a:spAutoFit/>
          </a:bodyPr>
          <a:lstStyle/>
          <a:p>
            <a:pPr algn="ctr"/>
            <a:r>
              <a:rPr lang="fi-FI" sz="3200" dirty="0" smtClean="0">
                <a:ln w="0"/>
                <a:effectLst>
                  <a:outerShdw blurRad="38100" dist="19050" dir="2700000" algn="tl" rotWithShape="0">
                    <a:schemeClr val="dk1">
                      <a:alpha val="40000"/>
                    </a:schemeClr>
                  </a:outerShdw>
                </a:effectLst>
              </a:rPr>
              <a:t>Tarkista voimatasosi</a:t>
            </a:r>
          </a:p>
          <a:p>
            <a:pPr algn="ctr"/>
            <a:r>
              <a:rPr lang="fi-FI" sz="3200" dirty="0" smtClean="0">
                <a:ln w="0"/>
                <a:effectLst>
                  <a:outerShdw blurRad="38100" dist="19050" dir="2700000" algn="tl" rotWithShape="0">
                    <a:schemeClr val="dk1">
                      <a:alpha val="40000"/>
                    </a:schemeClr>
                  </a:outerShdw>
                </a:effectLst>
              </a:rPr>
              <a:t>ja päivitä</a:t>
            </a:r>
          </a:p>
          <a:p>
            <a:pPr algn="ctr"/>
            <a:r>
              <a:rPr lang="fi-FI" sz="3200" b="0" cap="none" spc="0" dirty="0" smtClean="0">
                <a:ln w="0"/>
                <a:solidFill>
                  <a:schemeClr val="tx1"/>
                </a:solidFill>
                <a:effectLst>
                  <a:outerShdw blurRad="38100" dist="19050" dir="2700000" algn="tl" rotWithShape="0">
                    <a:schemeClr val="dk1">
                      <a:alpha val="40000"/>
                    </a:schemeClr>
                  </a:outerShdw>
                </a:effectLst>
              </a:rPr>
              <a:t>75 % kuorma</a:t>
            </a:r>
          </a:p>
          <a:p>
            <a:pPr algn="ctr"/>
            <a:r>
              <a:rPr lang="fi-FI" sz="3200" dirty="0" smtClean="0">
                <a:ln w="0"/>
                <a:effectLst>
                  <a:outerShdw blurRad="38100" dist="19050" dir="2700000" algn="tl" rotWithShape="0">
                    <a:schemeClr val="dk1">
                      <a:alpha val="40000"/>
                    </a:schemeClr>
                  </a:outerShdw>
                </a:effectLst>
              </a:rPr>
              <a:t>ja aloita kierto alusta</a:t>
            </a:r>
            <a:endParaRPr lang="fi-FI"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12958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johtoryhmä)">
  <a:themeElements>
    <a:clrScheme name="Ioni (johtoryhmä)">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1840</TotalTime>
  <Words>736</Words>
  <Application>Microsoft Office PowerPoint</Application>
  <PresentationFormat>Laajakuva</PresentationFormat>
  <Paragraphs>142</Paragraphs>
  <Slides>16</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16</vt:i4>
      </vt:variant>
    </vt:vector>
  </HeadingPairs>
  <TitlesOfParts>
    <vt:vector size="22" baseType="lpstr">
      <vt:lpstr>Arial</vt:lpstr>
      <vt:lpstr>Century Gothic</vt:lpstr>
      <vt:lpstr>Chiller</vt:lpstr>
      <vt:lpstr>Wingdings</vt:lpstr>
      <vt:lpstr>Wingdings 3</vt:lpstr>
      <vt:lpstr>Ioni (johtoryhmä)</vt:lpstr>
      <vt:lpstr>Kuntosaliharjoittelu</vt:lpstr>
      <vt:lpstr>Liikkeet</vt:lpstr>
      <vt:lpstr>Kuntosalilta terveyttä</vt:lpstr>
      <vt:lpstr>Liikkeiden tekniikka</vt:lpstr>
      <vt:lpstr>Kaikki liikkeet eivät ole yhtä hyviä, vaikka tekniikka olisi kunnossa.</vt:lpstr>
      <vt:lpstr>Sarjat ja toistot</vt:lpstr>
      <vt:lpstr>Suoritustempo</vt:lpstr>
      <vt:lpstr>Kuorman arviointi</vt:lpstr>
      <vt:lpstr>Esimerkki</vt:lpstr>
      <vt:lpstr>Harjoittelun säännöllisyys</vt:lpstr>
      <vt:lpstr>Kuinka usein salille?</vt:lpstr>
      <vt:lpstr>Nousujohteisuus on avain kehitykseen</vt:lpstr>
      <vt:lpstr>Jos nousujohteisuutta ei pysty tehdä</vt:lpstr>
      <vt:lpstr>Esimerkkejä tehometodeista</vt:lpstr>
      <vt:lpstr>Urbaanilegendat 1</vt:lpstr>
      <vt:lpstr>Urbaanilegendat 2</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Kuntosaliharjoittelu</dc:title>
  <dc:creator>Samuli Tuikkanen</dc:creator>
  <cp:lastModifiedBy>Samuli Tuikkanen</cp:lastModifiedBy>
  <cp:revision>98</cp:revision>
  <dcterms:created xsi:type="dcterms:W3CDTF">2018-05-22T13:00:49Z</dcterms:created>
  <dcterms:modified xsi:type="dcterms:W3CDTF">2019-11-26T08:45:12Z</dcterms:modified>
</cp:coreProperties>
</file>